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62" r:id="rId8"/>
    <p:sldId id="263" r:id="rId9"/>
    <p:sldId id="264" r:id="rId10"/>
    <p:sldId id="266" r:id="rId11"/>
    <p:sldId id="269" r:id="rId12"/>
  </p:sldIdLst>
  <p:sldSz cx="10083800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1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2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52" d="100"/>
          <a:sy n="52" d="100"/>
        </p:scale>
        <p:origin x="1073" y="51"/>
      </p:cViewPr>
      <p:guideLst>
        <p:guide orient="horz" pos="2382"/>
        <p:guide pos="31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F62B23E-5786-1F4E-9A32-2026E40C71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83800" cy="75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33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2866"/>
            <a:ext cx="9075420" cy="12604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190" y="1764667"/>
            <a:ext cx="9075420" cy="499113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755" y="302865"/>
            <a:ext cx="2268855" cy="645293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191" y="302865"/>
            <a:ext cx="6638502" cy="645293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6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A43A57F-6259-6A4A-B946-145CD5AED2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83800" cy="75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08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3A62C3A-343B-C34F-AFAE-6464B42C93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083800" cy="756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7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2866"/>
            <a:ext cx="9075420" cy="12604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191" y="1764667"/>
            <a:ext cx="4453678" cy="4991131"/>
          </a:xfrm>
          <a:prstGeom prst="rect">
            <a:avLst/>
          </a:prstGeom>
        </p:spPr>
        <p:txBody>
          <a:bodyPr/>
          <a:lstStyle>
            <a:lvl1pPr>
              <a:defRPr sz="3019"/>
            </a:lvl1pPr>
            <a:lvl2pPr>
              <a:defRPr sz="2547"/>
            </a:lvl2pPr>
            <a:lvl3pPr>
              <a:defRPr sz="2170"/>
            </a:lvl3pPr>
            <a:lvl4pPr>
              <a:defRPr sz="1981"/>
            </a:lvl4pPr>
            <a:lvl5pPr>
              <a:defRPr sz="1981"/>
            </a:lvl5pPr>
            <a:lvl6pPr>
              <a:defRPr sz="1981"/>
            </a:lvl6pPr>
            <a:lvl7pPr>
              <a:defRPr sz="1981"/>
            </a:lvl7pPr>
            <a:lvl8pPr>
              <a:defRPr sz="1981"/>
            </a:lvl8pPr>
            <a:lvl9pPr>
              <a:defRPr sz="19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932" y="1764667"/>
            <a:ext cx="4453678" cy="4991131"/>
          </a:xfrm>
          <a:prstGeom prst="rect">
            <a:avLst/>
          </a:prstGeom>
        </p:spPr>
        <p:txBody>
          <a:bodyPr/>
          <a:lstStyle>
            <a:lvl1pPr>
              <a:defRPr sz="3019"/>
            </a:lvl1pPr>
            <a:lvl2pPr>
              <a:defRPr sz="2547"/>
            </a:lvl2pPr>
            <a:lvl3pPr>
              <a:defRPr sz="2170"/>
            </a:lvl3pPr>
            <a:lvl4pPr>
              <a:defRPr sz="1981"/>
            </a:lvl4pPr>
            <a:lvl5pPr>
              <a:defRPr sz="1981"/>
            </a:lvl5pPr>
            <a:lvl6pPr>
              <a:defRPr sz="1981"/>
            </a:lvl6pPr>
            <a:lvl7pPr>
              <a:defRPr sz="1981"/>
            </a:lvl7pPr>
            <a:lvl8pPr>
              <a:defRPr sz="1981"/>
            </a:lvl8pPr>
            <a:lvl9pPr>
              <a:defRPr sz="19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2866"/>
            <a:ext cx="9075420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191" y="1692890"/>
            <a:ext cx="4455429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47" b="1"/>
            </a:lvl1pPr>
            <a:lvl2pPr marL="491924" indent="0">
              <a:buNone/>
              <a:defRPr sz="2170" b="1"/>
            </a:lvl2pPr>
            <a:lvl3pPr marL="983846" indent="0">
              <a:buNone/>
              <a:defRPr sz="1981" b="1"/>
            </a:lvl3pPr>
            <a:lvl4pPr marL="1475770" indent="0">
              <a:buNone/>
              <a:defRPr sz="1698" b="1"/>
            </a:lvl4pPr>
            <a:lvl5pPr marL="1967693" indent="0">
              <a:buNone/>
              <a:defRPr sz="1698" b="1"/>
            </a:lvl5pPr>
            <a:lvl6pPr marL="2459616" indent="0">
              <a:buNone/>
              <a:defRPr sz="1698" b="1"/>
            </a:lvl6pPr>
            <a:lvl7pPr marL="2951540" indent="0">
              <a:buNone/>
              <a:defRPr sz="1698" b="1"/>
            </a:lvl7pPr>
            <a:lvl8pPr marL="3443463" indent="0">
              <a:buNone/>
              <a:defRPr sz="1698" b="1"/>
            </a:lvl8pPr>
            <a:lvl9pPr marL="3935386" indent="0">
              <a:buNone/>
              <a:defRPr sz="16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1" y="2398405"/>
            <a:ext cx="4455429" cy="4357393"/>
          </a:xfrm>
          <a:prstGeom prst="rect">
            <a:avLst/>
          </a:prstGeom>
        </p:spPr>
        <p:txBody>
          <a:bodyPr/>
          <a:lstStyle>
            <a:lvl1pPr>
              <a:defRPr sz="2547"/>
            </a:lvl1pPr>
            <a:lvl2pPr>
              <a:defRPr sz="2170"/>
            </a:lvl2pPr>
            <a:lvl3pPr>
              <a:defRPr sz="1981"/>
            </a:lvl3pPr>
            <a:lvl4pPr>
              <a:defRPr sz="1698"/>
            </a:lvl4pPr>
            <a:lvl5pPr>
              <a:defRPr sz="1698"/>
            </a:lvl5pPr>
            <a:lvl6pPr>
              <a:defRPr sz="1698"/>
            </a:lvl6pPr>
            <a:lvl7pPr>
              <a:defRPr sz="1698"/>
            </a:lvl7pPr>
            <a:lvl8pPr>
              <a:defRPr sz="1698"/>
            </a:lvl8pPr>
            <a:lvl9pPr>
              <a:defRPr sz="16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2431" y="1692890"/>
            <a:ext cx="4457179" cy="7055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47" b="1"/>
            </a:lvl1pPr>
            <a:lvl2pPr marL="491924" indent="0">
              <a:buNone/>
              <a:defRPr sz="2170" b="1"/>
            </a:lvl2pPr>
            <a:lvl3pPr marL="983846" indent="0">
              <a:buNone/>
              <a:defRPr sz="1981" b="1"/>
            </a:lvl3pPr>
            <a:lvl4pPr marL="1475770" indent="0">
              <a:buNone/>
              <a:defRPr sz="1698" b="1"/>
            </a:lvl4pPr>
            <a:lvl5pPr marL="1967693" indent="0">
              <a:buNone/>
              <a:defRPr sz="1698" b="1"/>
            </a:lvl5pPr>
            <a:lvl6pPr marL="2459616" indent="0">
              <a:buNone/>
              <a:defRPr sz="1698" b="1"/>
            </a:lvl6pPr>
            <a:lvl7pPr marL="2951540" indent="0">
              <a:buNone/>
              <a:defRPr sz="1698" b="1"/>
            </a:lvl7pPr>
            <a:lvl8pPr marL="3443463" indent="0">
              <a:buNone/>
              <a:defRPr sz="1698" b="1"/>
            </a:lvl8pPr>
            <a:lvl9pPr marL="3935386" indent="0">
              <a:buNone/>
              <a:defRPr sz="16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2431" y="2398405"/>
            <a:ext cx="4457179" cy="4357393"/>
          </a:xfrm>
          <a:prstGeom prst="rect">
            <a:avLst/>
          </a:prstGeom>
        </p:spPr>
        <p:txBody>
          <a:bodyPr/>
          <a:lstStyle>
            <a:lvl1pPr>
              <a:defRPr sz="2547"/>
            </a:lvl1pPr>
            <a:lvl2pPr>
              <a:defRPr sz="2170"/>
            </a:lvl2pPr>
            <a:lvl3pPr>
              <a:defRPr sz="1981"/>
            </a:lvl3pPr>
            <a:lvl4pPr>
              <a:defRPr sz="1698"/>
            </a:lvl4pPr>
            <a:lvl5pPr>
              <a:defRPr sz="1698"/>
            </a:lvl5pPr>
            <a:lvl6pPr>
              <a:defRPr sz="1698"/>
            </a:lvl6pPr>
            <a:lvl7pPr>
              <a:defRPr sz="1698"/>
            </a:lvl7pPr>
            <a:lvl8pPr>
              <a:defRPr sz="1698"/>
            </a:lvl8pPr>
            <a:lvl9pPr>
              <a:defRPr sz="16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0" y="302866"/>
            <a:ext cx="9075420" cy="12604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3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91" y="301114"/>
            <a:ext cx="3317500" cy="1281483"/>
          </a:xfrm>
          <a:prstGeom prst="rect">
            <a:avLst/>
          </a:prstGeom>
        </p:spPr>
        <p:txBody>
          <a:bodyPr anchor="b"/>
          <a:lstStyle>
            <a:lvl1pPr algn="l">
              <a:defRPr sz="217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2485" y="301115"/>
            <a:ext cx="5637125" cy="6454683"/>
          </a:xfrm>
          <a:prstGeom prst="rect">
            <a:avLst/>
          </a:prstGeom>
        </p:spPr>
        <p:txBody>
          <a:bodyPr/>
          <a:lstStyle>
            <a:lvl1pPr>
              <a:defRPr sz="3396"/>
            </a:lvl1pPr>
            <a:lvl2pPr>
              <a:defRPr sz="3019"/>
            </a:lvl2pPr>
            <a:lvl3pPr>
              <a:defRPr sz="2547"/>
            </a:lvl3pPr>
            <a:lvl4pPr>
              <a:defRPr sz="2170"/>
            </a:lvl4pPr>
            <a:lvl5pPr>
              <a:defRPr sz="2170"/>
            </a:lvl5pPr>
            <a:lvl6pPr>
              <a:defRPr sz="2170"/>
            </a:lvl6pPr>
            <a:lvl7pPr>
              <a:defRPr sz="2170"/>
            </a:lvl7pPr>
            <a:lvl8pPr>
              <a:defRPr sz="2170"/>
            </a:lvl8pPr>
            <a:lvl9pPr>
              <a:defRPr sz="21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191" y="1582597"/>
            <a:ext cx="3317500" cy="517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9"/>
            </a:lvl1pPr>
            <a:lvl2pPr marL="491924" indent="0">
              <a:buNone/>
              <a:defRPr sz="1321"/>
            </a:lvl2pPr>
            <a:lvl3pPr marL="983846" indent="0">
              <a:buNone/>
              <a:defRPr sz="1038"/>
            </a:lvl3pPr>
            <a:lvl4pPr marL="1475770" indent="0">
              <a:buNone/>
              <a:defRPr sz="943"/>
            </a:lvl4pPr>
            <a:lvl5pPr marL="1967693" indent="0">
              <a:buNone/>
              <a:defRPr sz="943"/>
            </a:lvl5pPr>
            <a:lvl6pPr marL="2459616" indent="0">
              <a:buNone/>
              <a:defRPr sz="943"/>
            </a:lvl6pPr>
            <a:lvl7pPr marL="2951540" indent="0">
              <a:buNone/>
              <a:defRPr sz="943"/>
            </a:lvl7pPr>
            <a:lvl8pPr marL="3443463" indent="0">
              <a:buNone/>
              <a:defRPr sz="943"/>
            </a:lvl8pPr>
            <a:lvl9pPr marL="3935386" indent="0">
              <a:buNone/>
              <a:defRPr sz="9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8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96" y="5293995"/>
            <a:ext cx="6050280" cy="624986"/>
          </a:xfrm>
          <a:prstGeom prst="rect">
            <a:avLst/>
          </a:prstGeom>
        </p:spPr>
        <p:txBody>
          <a:bodyPr anchor="b"/>
          <a:lstStyle>
            <a:lvl1pPr algn="l">
              <a:defRPr sz="217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96" y="675755"/>
            <a:ext cx="6050280" cy="4537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96"/>
            </a:lvl1pPr>
            <a:lvl2pPr marL="491924" indent="0">
              <a:buNone/>
              <a:defRPr sz="3019"/>
            </a:lvl2pPr>
            <a:lvl3pPr marL="983846" indent="0">
              <a:buNone/>
              <a:defRPr sz="2547"/>
            </a:lvl3pPr>
            <a:lvl4pPr marL="1475770" indent="0">
              <a:buNone/>
              <a:defRPr sz="2170"/>
            </a:lvl4pPr>
            <a:lvl5pPr marL="1967693" indent="0">
              <a:buNone/>
              <a:defRPr sz="2170"/>
            </a:lvl5pPr>
            <a:lvl6pPr marL="2459616" indent="0">
              <a:buNone/>
              <a:defRPr sz="2170"/>
            </a:lvl6pPr>
            <a:lvl7pPr marL="2951540" indent="0">
              <a:buNone/>
              <a:defRPr sz="2170"/>
            </a:lvl7pPr>
            <a:lvl8pPr marL="3443463" indent="0">
              <a:buNone/>
              <a:defRPr sz="2170"/>
            </a:lvl8pPr>
            <a:lvl9pPr marL="3935386" indent="0">
              <a:buNone/>
              <a:defRPr sz="217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96" y="5918981"/>
            <a:ext cx="6050280" cy="8875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9"/>
            </a:lvl1pPr>
            <a:lvl2pPr marL="491924" indent="0">
              <a:buNone/>
              <a:defRPr sz="1321"/>
            </a:lvl2pPr>
            <a:lvl3pPr marL="983846" indent="0">
              <a:buNone/>
              <a:defRPr sz="1038"/>
            </a:lvl3pPr>
            <a:lvl4pPr marL="1475770" indent="0">
              <a:buNone/>
              <a:defRPr sz="943"/>
            </a:lvl4pPr>
            <a:lvl5pPr marL="1967693" indent="0">
              <a:buNone/>
              <a:defRPr sz="943"/>
            </a:lvl5pPr>
            <a:lvl6pPr marL="2459616" indent="0">
              <a:buNone/>
              <a:defRPr sz="943"/>
            </a:lvl6pPr>
            <a:lvl7pPr marL="2951540" indent="0">
              <a:buNone/>
              <a:defRPr sz="943"/>
            </a:lvl7pPr>
            <a:lvl8pPr marL="3443463" indent="0">
              <a:buNone/>
              <a:defRPr sz="943"/>
            </a:lvl8pPr>
            <a:lvl9pPr marL="3935386" indent="0">
              <a:buNone/>
              <a:defRPr sz="9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190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5EACAC8-DC4F-0B4F-AB52-D12BB7053609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5299" y="7009642"/>
            <a:ext cx="3193203" cy="4026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6723" y="7009642"/>
            <a:ext cx="2352887" cy="402652"/>
          </a:xfrm>
          <a:prstGeom prst="rect">
            <a:avLst/>
          </a:prstGeom>
        </p:spPr>
        <p:txBody>
          <a:bodyPr/>
          <a:lstStyle/>
          <a:p>
            <a:fld id="{561E32AA-60B3-BF42-ADA1-E6CC844AA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38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62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1924" rtl="0" eaLnBrk="1" latinLnBrk="0" hangingPunct="1">
        <a:spcBef>
          <a:spcPct val="0"/>
        </a:spcBef>
        <a:buNone/>
        <a:defRPr sz="47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8942" indent="-368942" algn="l" defTabSz="491924" rtl="0" eaLnBrk="1" latinLnBrk="0" hangingPunct="1">
        <a:spcBef>
          <a:spcPct val="20000"/>
        </a:spcBef>
        <a:buFont typeface="Arial"/>
        <a:buChar char="•"/>
        <a:defRPr sz="3396" kern="1200">
          <a:solidFill>
            <a:schemeClr val="tx1"/>
          </a:solidFill>
          <a:latin typeface="+mn-lt"/>
          <a:ea typeface="+mn-ea"/>
          <a:cs typeface="+mn-cs"/>
        </a:defRPr>
      </a:lvl1pPr>
      <a:lvl2pPr marL="799375" indent="-307452" algn="l" defTabSz="491924" rtl="0" eaLnBrk="1" latinLnBrk="0" hangingPunct="1">
        <a:spcBef>
          <a:spcPct val="20000"/>
        </a:spcBef>
        <a:buFont typeface="Arial"/>
        <a:buChar char="–"/>
        <a:defRPr sz="3019" kern="1200">
          <a:solidFill>
            <a:schemeClr val="tx1"/>
          </a:solidFill>
          <a:latin typeface="+mn-lt"/>
          <a:ea typeface="+mn-ea"/>
          <a:cs typeface="+mn-cs"/>
        </a:defRPr>
      </a:lvl2pPr>
      <a:lvl3pPr marL="1229809" indent="-245961" algn="l" defTabSz="491924" rtl="0" eaLnBrk="1" latinLnBrk="0" hangingPunct="1">
        <a:spcBef>
          <a:spcPct val="20000"/>
        </a:spcBef>
        <a:buFont typeface="Arial"/>
        <a:buChar char="•"/>
        <a:defRPr sz="2547" kern="1200">
          <a:solidFill>
            <a:schemeClr val="tx1"/>
          </a:solidFill>
          <a:latin typeface="+mn-lt"/>
          <a:ea typeface="+mn-ea"/>
          <a:cs typeface="+mn-cs"/>
        </a:defRPr>
      </a:lvl3pPr>
      <a:lvl4pPr marL="1721731" indent="-245961" algn="l" defTabSz="491924" rtl="0" eaLnBrk="1" latinLnBrk="0" hangingPunct="1">
        <a:spcBef>
          <a:spcPct val="20000"/>
        </a:spcBef>
        <a:buFont typeface="Arial"/>
        <a:buChar char="–"/>
        <a:defRPr sz="2170" kern="1200">
          <a:solidFill>
            <a:schemeClr val="tx1"/>
          </a:solidFill>
          <a:latin typeface="+mn-lt"/>
          <a:ea typeface="+mn-ea"/>
          <a:cs typeface="+mn-cs"/>
        </a:defRPr>
      </a:lvl4pPr>
      <a:lvl5pPr marL="2213655" indent="-245961" algn="l" defTabSz="491924" rtl="0" eaLnBrk="1" latinLnBrk="0" hangingPunct="1">
        <a:spcBef>
          <a:spcPct val="20000"/>
        </a:spcBef>
        <a:buFont typeface="Arial"/>
        <a:buChar char="»"/>
        <a:defRPr sz="2170" kern="1200">
          <a:solidFill>
            <a:schemeClr val="tx1"/>
          </a:solidFill>
          <a:latin typeface="+mn-lt"/>
          <a:ea typeface="+mn-ea"/>
          <a:cs typeface="+mn-cs"/>
        </a:defRPr>
      </a:lvl5pPr>
      <a:lvl6pPr marL="2705578" indent="-245961" algn="l" defTabSz="491924" rtl="0" eaLnBrk="1" latinLnBrk="0" hangingPunct="1">
        <a:spcBef>
          <a:spcPct val="20000"/>
        </a:spcBef>
        <a:buFont typeface="Arial"/>
        <a:buChar char="•"/>
        <a:defRPr sz="2170" kern="1200">
          <a:solidFill>
            <a:schemeClr val="tx1"/>
          </a:solidFill>
          <a:latin typeface="+mn-lt"/>
          <a:ea typeface="+mn-ea"/>
          <a:cs typeface="+mn-cs"/>
        </a:defRPr>
      </a:lvl6pPr>
      <a:lvl7pPr marL="3197501" indent="-245961" algn="l" defTabSz="491924" rtl="0" eaLnBrk="1" latinLnBrk="0" hangingPunct="1">
        <a:spcBef>
          <a:spcPct val="20000"/>
        </a:spcBef>
        <a:buFont typeface="Arial"/>
        <a:buChar char="•"/>
        <a:defRPr sz="2170" kern="1200">
          <a:solidFill>
            <a:schemeClr val="tx1"/>
          </a:solidFill>
          <a:latin typeface="+mn-lt"/>
          <a:ea typeface="+mn-ea"/>
          <a:cs typeface="+mn-cs"/>
        </a:defRPr>
      </a:lvl7pPr>
      <a:lvl8pPr marL="3689425" indent="-245961" algn="l" defTabSz="491924" rtl="0" eaLnBrk="1" latinLnBrk="0" hangingPunct="1">
        <a:spcBef>
          <a:spcPct val="20000"/>
        </a:spcBef>
        <a:buFont typeface="Arial"/>
        <a:buChar char="•"/>
        <a:defRPr sz="2170" kern="1200">
          <a:solidFill>
            <a:schemeClr val="tx1"/>
          </a:solidFill>
          <a:latin typeface="+mn-lt"/>
          <a:ea typeface="+mn-ea"/>
          <a:cs typeface="+mn-cs"/>
        </a:defRPr>
      </a:lvl8pPr>
      <a:lvl9pPr marL="4181348" indent="-245961" algn="l" defTabSz="491924" rtl="0" eaLnBrk="1" latinLnBrk="0" hangingPunct="1">
        <a:spcBef>
          <a:spcPct val="20000"/>
        </a:spcBef>
        <a:buFont typeface="Arial"/>
        <a:buChar char="•"/>
        <a:defRPr sz="21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1pPr>
      <a:lvl2pPr marL="491924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2pPr>
      <a:lvl3pPr marL="983846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3pPr>
      <a:lvl4pPr marL="1475770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4pPr>
      <a:lvl5pPr marL="1967693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5pPr>
      <a:lvl6pPr marL="2459616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6pPr>
      <a:lvl7pPr marL="2951540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7pPr>
      <a:lvl8pPr marL="3443463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8pPr>
      <a:lvl9pPr marL="3935386" algn="l" defTabSz="491924" rtl="0" eaLnBrk="1" latinLnBrk="0" hangingPunct="1">
        <a:defRPr sz="19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ebapps.dhet.gov.za/OFORegister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et.gov.za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1E0665A-BDB1-F94F-B3F1-7CCCE97910AB}"/>
              </a:ext>
            </a:extLst>
          </p:cNvPr>
          <p:cNvSpPr txBox="1"/>
          <p:nvPr/>
        </p:nvSpPr>
        <p:spPr>
          <a:xfrm>
            <a:off x="2736371" y="4082819"/>
            <a:ext cx="7756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>
                <a:solidFill>
                  <a:schemeClr val="bg1"/>
                </a:solidFill>
                <a:latin typeface="Helvetica" pitchFamily="2" charset="0"/>
              </a:rPr>
              <a:t>List of Occupations in High </a:t>
            </a:r>
            <a:r>
              <a:rPr lang="en-ZA" sz="2400" b="1" dirty="0" smtClean="0">
                <a:solidFill>
                  <a:schemeClr val="bg1"/>
                </a:solidFill>
                <a:latin typeface="Helvetica" pitchFamily="2" charset="0"/>
              </a:rPr>
              <a:t>Demand:2018</a:t>
            </a:r>
            <a:endParaRPr lang="en-ZA" sz="2400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82727" y="5031031"/>
            <a:ext cx="50419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ZA" sz="2400" b="1" dirty="0" smtClean="0">
                <a:solidFill>
                  <a:srgbClr val="C00000"/>
                </a:solidFill>
              </a:rPr>
              <a:t>10 May 2018 </a:t>
            </a:r>
            <a:endParaRPr lang="en-ZA" sz="2400" b="1" dirty="0">
              <a:solidFill>
                <a:srgbClr val="C00000"/>
              </a:solidFill>
            </a:endParaRPr>
          </a:p>
          <a:p>
            <a:pPr algn="ctr"/>
            <a:r>
              <a:rPr lang="en-ZA" sz="2400" b="1" dirty="0" smtClean="0">
                <a:solidFill>
                  <a:srgbClr val="C00000"/>
                </a:solidFill>
              </a:rPr>
              <a:t>Ms Mamphokhu Khuluvhe</a:t>
            </a:r>
            <a:endParaRPr lang="en-ZA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2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977305"/>
              </p:ext>
            </p:extLst>
          </p:nvPr>
        </p:nvGraphicFramePr>
        <p:xfrm>
          <a:off x="127591" y="159488"/>
          <a:ext cx="7060018" cy="518160"/>
        </p:xfrm>
        <a:graphic>
          <a:graphicData uri="http://schemas.openxmlformats.org/drawingml/2006/table">
            <a:tbl>
              <a:tblPr/>
              <a:tblGrid>
                <a:gridCol w="7060018"/>
              </a:tblGrid>
              <a:tr h="467833">
                <a:tc>
                  <a:txBody>
                    <a:bodyPr/>
                    <a:lstStyle/>
                    <a:p>
                      <a:pPr algn="ctr"/>
                      <a:r>
                        <a:rPr lang="en-ZA" sz="28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HOW DO WE CLASSIFY OCCUPATIONS?</a:t>
                      </a:r>
                      <a:endParaRPr lang="en-ZA" sz="2800" b="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264920"/>
            <a:ext cx="8746761" cy="5021581"/>
          </a:xfrm>
          <a:prstGeom prst="rect">
            <a:avLst/>
          </a:prstGeom>
        </p:spPr>
        <p:txBody>
          <a:bodyPr>
            <a:normAutofit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Many different ways to classify occupations </a:t>
            </a:r>
          </a:p>
          <a:p>
            <a:pPr marL="0" indent="0">
              <a:buFont typeface="Arial"/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DHET uses the Organising Framework for Occupations (OFO) to classify occupations </a:t>
            </a:r>
          </a:p>
          <a:p>
            <a:pPr marL="0" indent="0">
              <a:buFont typeface="Arial"/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The OFO, which describes the core function of every occupation, can be found on the DHET website: </a:t>
            </a:r>
            <a:r>
              <a:rPr lang="en-ZA" sz="2400" u="sng" dirty="0" smtClean="0">
                <a:solidFill>
                  <a:srgbClr val="C00000"/>
                </a:solidFill>
                <a:hlinkClick r:id="rId2"/>
              </a:rPr>
              <a:t>https://webapps.dhet.gov.za/OFORegister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0" indent="0">
              <a:buFont typeface="Arial"/>
              <a:buNone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The OFO lists a total of over 1 500 occupations, of which about 341 are in high demand  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5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7607" y="3227427"/>
            <a:ext cx="37285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66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Thank you</a:t>
            </a:r>
            <a:endParaRPr kumimoji="0" lang="en-ZA" sz="66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9076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4401" y="6017"/>
            <a:ext cx="32567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sz="4000" b="1" dirty="0">
                <a:solidFill>
                  <a:schemeClr val="accent6">
                    <a:lumMod val="75000"/>
                  </a:schemeClr>
                </a:solidFill>
              </a:rPr>
              <a:t>BACKGROUND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222218"/>
            <a:ext cx="8926643" cy="5064283"/>
          </a:xfrm>
          <a:prstGeom prst="rect">
            <a:avLst/>
          </a:prstGeom>
        </p:spPr>
        <p:txBody>
          <a:bodyPr>
            <a:normAutofit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algn="just">
              <a:buFont typeface="Wingdings" panose="05000000000000000000" pitchFamily="2" charset="2"/>
              <a:buChar char="q"/>
            </a:pPr>
            <a:endParaRPr lang="en-ZA" sz="16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DHET </a:t>
            </a:r>
            <a:r>
              <a:rPr lang="en-ZA" sz="2400" b="1" dirty="0" smtClean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gazetted List of Occupations in High Demand (OIHD)</a:t>
            </a:r>
          </a:p>
          <a:p>
            <a:pPr marL="0" indent="0" algn="just">
              <a:buFont typeface="Arial"/>
              <a:buNone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List of OIHD: 2014 &amp; 2016  can be found on the DHET website, </a:t>
            </a:r>
            <a:r>
              <a:rPr lang="en-ZA" sz="2400" b="1" dirty="0" smtClean="0">
                <a:solidFill>
                  <a:srgbClr val="C00000"/>
                </a:solidFill>
                <a:hlinkClick r:id="rId2"/>
              </a:rPr>
              <a:t>www.dhet.gov.za</a:t>
            </a:r>
            <a:endParaRPr lang="en-ZA" sz="2400" b="1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The next List of OIHD will be published this year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ZA" sz="2400" b="1" dirty="0" smtClean="0"/>
          </a:p>
          <a:p>
            <a:pPr marL="0" lvl="1" indent="0">
              <a:buFont typeface="Arial"/>
              <a:buNone/>
            </a:pPr>
            <a:endParaRPr lang="en-ZA" sz="2400" dirty="0" smtClean="0"/>
          </a:p>
          <a:p>
            <a:pPr marL="285750" lvl="1">
              <a:buFont typeface="Wingdings" panose="05000000000000000000" pitchFamily="2" charset="2"/>
              <a:buChar char="q"/>
            </a:pPr>
            <a:endParaRPr lang="en-ZA" sz="2400" dirty="0" smtClean="0"/>
          </a:p>
          <a:p>
            <a:pPr marL="285750" lvl="1">
              <a:buFont typeface="Wingdings" panose="05000000000000000000" pitchFamily="2" charset="2"/>
              <a:buChar char="q"/>
            </a:pPr>
            <a:endParaRPr lang="en-ZA" sz="1400" dirty="0" smtClean="0"/>
          </a:p>
          <a:p>
            <a:pPr marL="0" indent="0">
              <a:buFont typeface="Arial"/>
              <a:buNone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3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70954"/>
              </p:ext>
            </p:extLst>
          </p:nvPr>
        </p:nvGraphicFramePr>
        <p:xfrm>
          <a:off x="1229193" y="0"/>
          <a:ext cx="5788035" cy="7010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88035"/>
              </a:tblGrid>
              <a:tr h="335280"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en-ZA" sz="40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DEFINITION OF OIHD</a:t>
                      </a:r>
                      <a:endParaRPr lang="en-ZA" sz="40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457199" y="1222218"/>
            <a:ext cx="8941633" cy="5064283"/>
          </a:xfrm>
          <a:prstGeom prst="rect">
            <a:avLst/>
          </a:prstGeom>
        </p:spPr>
        <p:txBody>
          <a:bodyPr>
            <a:normAutofit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algn="just">
              <a:buFont typeface="Wingdings" panose="05000000000000000000" pitchFamily="2" charset="2"/>
              <a:buChar char="q"/>
            </a:pPr>
            <a:endParaRPr lang="en-ZA" sz="1600" dirty="0" smtClean="0"/>
          </a:p>
          <a:p>
            <a:pPr marL="800100" lvl="2" indent="0">
              <a:buFont typeface="Arial"/>
              <a:buNone/>
            </a:pPr>
            <a:endParaRPr lang="en-US" sz="2900" b="1" i="1" dirty="0" smtClean="0"/>
          </a:p>
          <a:p>
            <a:pPr marL="800100" lvl="2" indent="0">
              <a:buFont typeface="Arial"/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Occupations in High Demand refer to those occupations that show relatively </a:t>
            </a:r>
            <a:r>
              <a:rPr lang="en-US" sz="3200" b="1" i="1" u="sng" dirty="0" smtClean="0">
                <a:solidFill>
                  <a:srgbClr val="C00000"/>
                </a:solidFill>
              </a:rPr>
              <a:t>strong employment growth</a:t>
            </a:r>
            <a:r>
              <a:rPr lang="en-US" sz="3200" b="1" i="1" dirty="0" smtClean="0">
                <a:solidFill>
                  <a:srgbClr val="C00000"/>
                </a:solidFill>
              </a:rPr>
              <a:t>, or are experiencing </a:t>
            </a:r>
            <a:r>
              <a:rPr lang="en-US" sz="3200" b="1" i="1" u="sng" dirty="0" smtClean="0">
                <a:solidFill>
                  <a:srgbClr val="C00000"/>
                </a:solidFill>
              </a:rPr>
              <a:t>shortages</a:t>
            </a:r>
            <a:r>
              <a:rPr lang="en-US" sz="3200" b="1" i="1" dirty="0" smtClean="0">
                <a:solidFill>
                  <a:srgbClr val="C00000"/>
                </a:solidFill>
              </a:rPr>
              <a:t> in the </a:t>
            </a:r>
            <a:r>
              <a:rPr lang="en-US" sz="3200" b="1" i="1" dirty="0" err="1" smtClean="0">
                <a:solidFill>
                  <a:srgbClr val="C00000"/>
                </a:solidFill>
              </a:rPr>
              <a:t>labour</a:t>
            </a:r>
            <a:r>
              <a:rPr lang="en-US" sz="3200" b="1" i="1" dirty="0" smtClean="0">
                <a:solidFill>
                  <a:srgbClr val="C00000"/>
                </a:solidFill>
              </a:rPr>
              <a:t> market.</a:t>
            </a:r>
          </a:p>
          <a:p>
            <a:endParaRPr lang="en-US" dirty="0" smtClean="0"/>
          </a:p>
          <a:p>
            <a:pPr marL="0" indent="0">
              <a:buFont typeface="Arial"/>
              <a:buNone/>
            </a:pPr>
            <a:endParaRPr lang="en-ZA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8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381848"/>
              </p:ext>
            </p:extLst>
          </p:nvPr>
        </p:nvGraphicFramePr>
        <p:xfrm>
          <a:off x="344774" y="30646"/>
          <a:ext cx="7435120" cy="548640"/>
        </p:xfrm>
        <a:graphic>
          <a:graphicData uri="http://schemas.openxmlformats.org/drawingml/2006/table">
            <a:tbl>
              <a:tblPr/>
              <a:tblGrid>
                <a:gridCol w="7435120"/>
              </a:tblGrid>
              <a:tr h="406400">
                <a:tc>
                  <a:txBody>
                    <a:bodyPr/>
                    <a:lstStyle/>
                    <a:p>
                      <a:r>
                        <a:rPr lang="en-ZA" sz="30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DEFINITION OF OIHD: MORE SPECIFICALLY </a:t>
                      </a:r>
                      <a:endParaRPr lang="en-ZA" sz="300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1222218"/>
            <a:ext cx="9001593" cy="5064283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algn="just">
              <a:buFont typeface="Wingdings" panose="05000000000000000000" pitchFamily="2" charset="2"/>
              <a:buChar char="q"/>
            </a:pPr>
            <a:endParaRPr lang="en-ZA" sz="1600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</a:rPr>
              <a:t>Have shown relatively strong employment growth over the past  2- 5 years;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re expected to show relatively strong employment growth in the </a:t>
            </a:r>
            <a:r>
              <a:rPr lang="en-US" u="sng" dirty="0" smtClean="0">
                <a:solidFill>
                  <a:srgbClr val="C00000"/>
                </a:solidFill>
              </a:rPr>
              <a:t>future;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ave been identified as being in </a:t>
            </a:r>
            <a:r>
              <a:rPr lang="en-US" u="sng" dirty="0" smtClean="0">
                <a:solidFill>
                  <a:srgbClr val="C00000"/>
                </a:solidFill>
              </a:rPr>
              <a:t>shortage</a:t>
            </a:r>
            <a:r>
              <a:rPr lang="en-US" sz="800" u="sng" dirty="0" smtClean="0">
                <a:solidFill>
                  <a:srgbClr val="C00000"/>
                </a:solidFill>
              </a:rPr>
              <a:t>3</a:t>
            </a:r>
            <a:r>
              <a:rPr lang="en-US" sz="800" dirty="0" smtClean="0">
                <a:solidFill>
                  <a:srgbClr val="C00000"/>
                </a:solidFill>
              </a:rPr>
              <a:t>   </a:t>
            </a:r>
            <a:r>
              <a:rPr lang="en-US" dirty="0" smtClean="0">
                <a:solidFill>
                  <a:srgbClr val="C00000"/>
                </a:solidFill>
              </a:rPr>
              <a:t>in the </a:t>
            </a:r>
            <a:r>
              <a:rPr lang="en-US" dirty="0" err="1" smtClean="0">
                <a:solidFill>
                  <a:srgbClr val="C00000"/>
                </a:solidFill>
              </a:rPr>
              <a:t>labour</a:t>
            </a:r>
            <a:r>
              <a:rPr lang="en-US" dirty="0" smtClean="0">
                <a:solidFill>
                  <a:srgbClr val="C00000"/>
                </a:solidFill>
              </a:rPr>
              <a:t> market; or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re </a:t>
            </a:r>
            <a:r>
              <a:rPr lang="en-US" u="sng" dirty="0" smtClean="0">
                <a:solidFill>
                  <a:srgbClr val="C00000"/>
                </a:solidFill>
              </a:rPr>
              <a:t>new </a:t>
            </a:r>
            <a:r>
              <a:rPr lang="en-US" dirty="0" smtClean="0">
                <a:solidFill>
                  <a:srgbClr val="C00000"/>
                </a:solidFill>
              </a:rPr>
              <a:t>and expected to emerge in the near future as a result of innovation, technological advancements and the development of new industries</a:t>
            </a:r>
            <a:endParaRPr lang="en-ZA" sz="96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70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894628"/>
              </p:ext>
            </p:extLst>
          </p:nvPr>
        </p:nvGraphicFramePr>
        <p:xfrm>
          <a:off x="0" y="71870"/>
          <a:ext cx="7240249" cy="701040"/>
        </p:xfrm>
        <a:graphic>
          <a:graphicData uri="http://schemas.openxmlformats.org/drawingml/2006/table">
            <a:tbl>
              <a:tblPr/>
              <a:tblGrid>
                <a:gridCol w="7240249"/>
              </a:tblGrid>
              <a:tr h="470668">
                <a:tc>
                  <a:txBody>
                    <a:bodyPr/>
                    <a:lstStyle/>
                    <a:p>
                      <a:pPr algn="ctr"/>
                      <a:r>
                        <a:rPr lang="en-ZA" sz="20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WHY DO WE NEED TO KNOW WHICH OCCUPATIONS ARE IN HIGH DEMAND ?</a:t>
                      </a:r>
                      <a:endParaRPr lang="en-ZA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12651" y="-319697"/>
            <a:ext cx="971815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ZA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ZA" sz="2200" dirty="0">
              <a:latin typeface="Arial" pitchFamily="34" charset="0"/>
              <a:cs typeface="Arial" pitchFamily="34" charset="0"/>
            </a:endParaRPr>
          </a:p>
          <a:p>
            <a:endParaRPr lang="en-Z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2650" y="772910"/>
            <a:ext cx="9718157" cy="506428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algn="just">
              <a:buFont typeface="Wingdings" panose="05000000000000000000" pitchFamily="2" charset="2"/>
              <a:buChar char="q"/>
            </a:pPr>
            <a:endParaRPr lang="en-ZA" sz="1600" dirty="0" smtClean="0">
              <a:solidFill>
                <a:srgbClr val="C00000"/>
              </a:solidFill>
            </a:endParaRPr>
          </a:p>
          <a:p>
            <a:pPr marL="0" lvl="1" indent="0" algn="just">
              <a:buFont typeface="Arial"/>
              <a:buNone/>
            </a:pPr>
            <a:endParaRPr lang="en-ZA" sz="1600" dirty="0" smtClean="0">
              <a:solidFill>
                <a:srgbClr val="C00000"/>
              </a:solidFill>
            </a:endParaRPr>
          </a:p>
          <a:p>
            <a:pPr marL="285750" lvl="1" algn="just"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Provides useful insights into skills needs of the economy</a:t>
            </a:r>
            <a:endParaRPr lang="en-ZA" sz="2400" b="1" dirty="0" smtClean="0">
              <a:solidFill>
                <a:srgbClr val="C00000"/>
              </a:solidFill>
            </a:endParaRPr>
          </a:p>
          <a:p>
            <a:pPr marL="0" lvl="1" indent="0" algn="just">
              <a:buFont typeface="Arial"/>
              <a:buNone/>
            </a:pPr>
            <a:endParaRPr lang="en-ZA" sz="2400" dirty="0" smtClean="0">
              <a:solidFill>
                <a:srgbClr val="C00000"/>
              </a:solidFill>
            </a:endParaRPr>
          </a:p>
          <a:p>
            <a:pPr marL="285750" lvl="1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Helps us to determine which qualifications and programmes we should offer at our College </a:t>
            </a:r>
          </a:p>
          <a:p>
            <a:pPr marL="285750" lvl="1" algn="just">
              <a:buFont typeface="Wingdings" panose="05000000000000000000" pitchFamily="2" charset="2"/>
              <a:buChar char="q"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lvl="1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Tells us whether we need to develop new qualifications </a:t>
            </a:r>
          </a:p>
          <a:p>
            <a:pPr marL="285750" lvl="1" algn="just">
              <a:buFont typeface="Wingdings" panose="05000000000000000000" pitchFamily="2" charset="2"/>
              <a:buChar char="q"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lvl="1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Guides us on how we should use our funds (</a:t>
            </a:r>
            <a:r>
              <a:rPr lang="en-ZA" sz="2400" b="1" dirty="0" err="1" smtClean="0">
                <a:solidFill>
                  <a:srgbClr val="C00000"/>
                </a:solidFill>
              </a:rPr>
              <a:t>eg</a:t>
            </a:r>
            <a:r>
              <a:rPr lang="en-ZA" sz="2400" b="1" dirty="0" smtClean="0">
                <a:solidFill>
                  <a:srgbClr val="C00000"/>
                </a:solidFill>
              </a:rPr>
              <a:t> bursaries </a:t>
            </a:r>
            <a:r>
              <a:rPr lang="en-ZA" sz="2400" b="1" dirty="0" err="1" smtClean="0">
                <a:solidFill>
                  <a:srgbClr val="C00000"/>
                </a:solidFill>
              </a:rPr>
              <a:t>etc</a:t>
            </a:r>
            <a:r>
              <a:rPr lang="en-ZA" sz="2400" b="1" dirty="0" smtClean="0">
                <a:solidFill>
                  <a:srgbClr val="C00000"/>
                </a:solidFill>
              </a:rPr>
              <a:t>) </a:t>
            </a:r>
          </a:p>
          <a:p>
            <a:pPr marL="285750" lvl="1" algn="just">
              <a:buFont typeface="Wingdings" panose="05000000000000000000" pitchFamily="2" charset="2"/>
              <a:buChar char="q"/>
            </a:pPr>
            <a:endParaRPr lang="en-ZA" sz="2400" b="1" dirty="0" smtClean="0">
              <a:solidFill>
                <a:srgbClr val="C00000"/>
              </a:solidFill>
            </a:endParaRPr>
          </a:p>
          <a:p>
            <a:pPr marL="285750" lvl="1" algn="just">
              <a:buFont typeface="Wingdings" panose="05000000000000000000" pitchFamily="2" charset="2"/>
              <a:buChar char="q"/>
            </a:pPr>
            <a:r>
              <a:rPr lang="en-ZA" sz="2400" b="1" dirty="0" smtClean="0">
                <a:solidFill>
                  <a:srgbClr val="C00000"/>
                </a:solidFill>
              </a:rPr>
              <a:t>Helps young people to choose their fields of study for further and higher education </a:t>
            </a:r>
          </a:p>
          <a:p>
            <a:endParaRPr lang="en-US" sz="2400" b="1" dirty="0" smtClean="0">
              <a:solidFill>
                <a:srgbClr val="C00000"/>
              </a:solidFill>
            </a:endParaRPr>
          </a:p>
          <a:p>
            <a:pPr marL="0" lvl="1" indent="0" algn="just">
              <a:buFont typeface="Arial"/>
              <a:buNone/>
            </a:pPr>
            <a:endParaRPr lang="en-ZA" sz="1800" b="1" dirty="0" smtClean="0">
              <a:solidFill>
                <a:srgbClr val="C00000"/>
              </a:solidFill>
            </a:endParaRPr>
          </a:p>
          <a:p>
            <a:pPr marL="0" lvl="1" indent="0">
              <a:buFont typeface="Arial"/>
              <a:buNone/>
            </a:pPr>
            <a:endParaRPr lang="en-ZA" sz="1800" b="1" dirty="0" smtClean="0">
              <a:solidFill>
                <a:srgbClr val="C00000"/>
              </a:solidFill>
            </a:endParaRPr>
          </a:p>
          <a:p>
            <a:pPr marL="0" lvl="1" indent="0">
              <a:buFont typeface="Arial"/>
              <a:buNone/>
            </a:pPr>
            <a:endParaRPr lang="en-ZA" sz="1400" dirty="0" smtClean="0">
              <a:solidFill>
                <a:srgbClr val="C00000"/>
              </a:solidFill>
            </a:endParaRPr>
          </a:p>
          <a:p>
            <a:pPr marL="285750" lvl="1">
              <a:buFont typeface="Wingdings" panose="05000000000000000000" pitchFamily="2" charset="2"/>
              <a:buChar char="q"/>
            </a:pPr>
            <a:endParaRPr lang="en-ZA" sz="1400" dirty="0" smtClean="0">
              <a:solidFill>
                <a:srgbClr val="C00000"/>
              </a:solidFill>
            </a:endParaRPr>
          </a:p>
          <a:p>
            <a:pPr marL="285750" lvl="1">
              <a:buFont typeface="Wingdings" panose="05000000000000000000" pitchFamily="2" charset="2"/>
              <a:buChar char="q"/>
            </a:pPr>
            <a:endParaRPr lang="en-ZA" sz="1400" dirty="0" smtClean="0">
              <a:solidFill>
                <a:srgbClr val="C00000"/>
              </a:solidFill>
            </a:endParaRPr>
          </a:p>
          <a:p>
            <a:pPr marL="0" indent="0">
              <a:buFont typeface="Arial"/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6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8079"/>
              </p:ext>
            </p:extLst>
          </p:nvPr>
        </p:nvGraphicFramePr>
        <p:xfrm>
          <a:off x="0" y="14990"/>
          <a:ext cx="7388408" cy="518160"/>
        </p:xfrm>
        <a:graphic>
          <a:graphicData uri="http://schemas.openxmlformats.org/drawingml/2006/table">
            <a:tbl>
              <a:tblPr/>
              <a:tblGrid>
                <a:gridCol w="7388408"/>
              </a:tblGrid>
              <a:tr h="425302">
                <a:tc>
                  <a:txBody>
                    <a:bodyPr/>
                    <a:lstStyle/>
                    <a:p>
                      <a:pPr algn="ctr"/>
                      <a:r>
                        <a:rPr lang="en-ZA" sz="28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Methodology used to identify OIHD: 2018 (1)</a:t>
                      </a:r>
                      <a:endParaRPr lang="en-ZA" sz="280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0" y="738629"/>
            <a:ext cx="9878517" cy="671148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0215" indent="0" algn="just">
              <a:lnSpc>
                <a:spcPct val="115000"/>
              </a:lnSpc>
              <a:buFont typeface="Arial"/>
              <a:buNone/>
            </a:pPr>
            <a:endParaRPr lang="en-ZA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indent="-285750" algn="just">
              <a:lnSpc>
                <a:spcPct val="115000"/>
              </a:lnSpc>
              <a:buFont typeface="Wingdings" pitchFamily="2" charset="2"/>
              <a:buChar char="q"/>
            </a:pPr>
            <a:r>
              <a:rPr lang="en-ZA" sz="5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 statistical and  qualitative methodologies were used to compile the 2018 List of OIHD</a:t>
            </a:r>
          </a:p>
          <a:p>
            <a:pPr marL="735965" indent="-285750" algn="just">
              <a:lnSpc>
                <a:spcPct val="115000"/>
              </a:lnSpc>
              <a:buFont typeface="Wingdings" pitchFamily="2" charset="2"/>
              <a:buChar char="q"/>
            </a:pPr>
            <a:endParaRPr lang="en-ZA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indent="-285750" algn="just">
              <a:lnSpc>
                <a:spcPct val="115000"/>
              </a:lnSpc>
              <a:buFont typeface="Wingdings" pitchFamily="2" charset="2"/>
              <a:buChar char="q"/>
            </a:pPr>
            <a:endParaRPr lang="en-ZA" sz="7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indent="-285750" algn="just">
              <a:lnSpc>
                <a:spcPct val="115000"/>
              </a:lnSpc>
              <a:buFont typeface="Wingdings" pitchFamily="2" charset="2"/>
              <a:buChar char="q"/>
            </a:pP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ZA" sz="5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statistical </a:t>
            </a: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 used the </a:t>
            </a:r>
            <a:r>
              <a:rPr lang="en-GB" sz="5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four dimensions of occupational </a:t>
            </a: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demand:</a:t>
            </a: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Wage</a:t>
            </a:r>
            <a:r>
              <a:rPr lang="en-GB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GB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Vacancies</a:t>
            </a: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GB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GB" sz="13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37848" lvl="1" indent="-4572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GB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Priority/ strategic demand</a:t>
            </a: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80648" lvl="1" indent="0" algn="just">
              <a:lnSpc>
                <a:spcPct val="115000"/>
              </a:lnSpc>
              <a:buNone/>
            </a:pPr>
            <a:endParaRPr lang="en-ZA" sz="11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lvl="1" indent="-285750" algn="just">
              <a:lnSpc>
                <a:spcPct val="115000"/>
              </a:lnSpc>
              <a:buFont typeface="Wingdings" pitchFamily="2" charset="2"/>
              <a:buChar char="q"/>
            </a:pPr>
            <a:r>
              <a:rPr lang="en-ZA" sz="5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Analysis: </a:t>
            </a: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QLFS, Career Junction and </a:t>
            </a:r>
            <a:r>
              <a:rPr lang="en-ZA" sz="51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Job Opportunities Index were analysed to determine occupational growth and job vacancy trends, </a:t>
            </a:r>
            <a:r>
              <a:rPr lang="en-ZA" sz="51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respectively</a:t>
            </a:r>
            <a:endParaRPr lang="en-ZA" sz="51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6398" lvl="1" indent="-285750" algn="just">
              <a:lnSpc>
                <a:spcPct val="115000"/>
              </a:lnSpc>
              <a:buFont typeface="Wingdings" pitchFamily="2" charset="2"/>
              <a:buChar char="q"/>
            </a:pPr>
            <a:endParaRPr lang="en-ZA" sz="29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0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937092"/>
              </p:ext>
            </p:extLst>
          </p:nvPr>
        </p:nvGraphicFramePr>
        <p:xfrm>
          <a:off x="0" y="14990"/>
          <a:ext cx="7388408" cy="518160"/>
        </p:xfrm>
        <a:graphic>
          <a:graphicData uri="http://schemas.openxmlformats.org/drawingml/2006/table">
            <a:tbl>
              <a:tblPr/>
              <a:tblGrid>
                <a:gridCol w="7388408"/>
              </a:tblGrid>
              <a:tr h="425302">
                <a:tc>
                  <a:txBody>
                    <a:bodyPr/>
                    <a:lstStyle/>
                    <a:p>
                      <a:pPr algn="ctr"/>
                      <a:r>
                        <a:rPr lang="en-ZA" sz="28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Methodology used to identify OIHD: 2018 (2)</a:t>
                      </a:r>
                      <a:endParaRPr lang="en-ZA" sz="280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-374754" y="738629"/>
            <a:ext cx="9878517" cy="6711482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0648" lvl="1" indent="0" algn="just">
              <a:lnSpc>
                <a:spcPct val="115000"/>
              </a:lnSpc>
              <a:buNone/>
            </a:pPr>
            <a:endParaRPr lang="en-ZA" sz="29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35965" indent="-285750" algn="just">
              <a:lnSpc>
                <a:spcPct val="115000"/>
              </a:lnSpc>
              <a:buFont typeface="Wingdings" pitchFamily="2" charset="2"/>
              <a:buChar char="q"/>
            </a:pP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qualitative methodology drew on a number of different sources, 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namely:</a:t>
            </a:r>
          </a:p>
          <a:p>
            <a:pPr marL="1566448" lvl="1" indent="-6858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ZA" sz="5500" b="1" u="sng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Literature Review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Publications that focus on issues pertaining to skills supply and demand, and the imbalances between these, at both international, national as well as sectoral levels were reviewed</a:t>
            </a:r>
          </a:p>
          <a:p>
            <a:pPr marL="1166398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ZA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66448" lvl="1" indent="-6858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Scarce Skills Lists in the Sector Skills Plans developed by 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SETAs</a:t>
            </a:r>
          </a:p>
          <a:p>
            <a:pPr marL="1166398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ZA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66448" lvl="1" indent="-6858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 Engagement: Interviews with stakeholder 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representatives and </a:t>
            </a: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“Call for Evidence” were used to obtain first-hand information on occupational 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</a:t>
            </a:r>
            <a:endParaRPr lang="en-ZA" sz="55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66398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n-ZA" sz="11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66448" lvl="1" indent="-6858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55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scan of government strategies and policies for economic growth and </a:t>
            </a:r>
            <a:r>
              <a:rPr lang="en-ZA" sz="5500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endParaRPr lang="en-ZA" sz="2023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0" algn="just">
              <a:lnSpc>
                <a:spcPct val="115000"/>
              </a:lnSpc>
              <a:buFont typeface="Arial"/>
              <a:buNone/>
            </a:pPr>
            <a:endParaRPr lang="en-ZA" sz="1600" b="1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1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23111"/>
              </p:ext>
            </p:extLst>
          </p:nvPr>
        </p:nvGraphicFramePr>
        <p:xfrm>
          <a:off x="191386" y="112078"/>
          <a:ext cx="6804837" cy="478465"/>
        </p:xfrm>
        <a:graphic>
          <a:graphicData uri="http://schemas.openxmlformats.org/drawingml/2006/table">
            <a:tbl>
              <a:tblPr/>
              <a:tblGrid>
                <a:gridCol w="6804837"/>
              </a:tblGrid>
              <a:tr h="478465"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WHICH OCCUPATIONS ARE IN HIGH DEMAND? </a:t>
                      </a:r>
                      <a:endParaRPr lang="en-ZA" sz="240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Content Placeholder 2"/>
          <p:cNvSpPr txBox="1">
            <a:spLocks/>
          </p:cNvSpPr>
          <p:nvPr/>
        </p:nvSpPr>
        <p:spPr>
          <a:xfrm>
            <a:off x="457199" y="899410"/>
            <a:ext cx="9181475" cy="60410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8942" indent="-368942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33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9375" indent="-307452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30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29809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5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21731" indent="-245961" algn="l" defTabSz="491924" rtl="0" eaLnBrk="1" latinLnBrk="0" hangingPunct="1">
              <a:spcBef>
                <a:spcPct val="20000"/>
              </a:spcBef>
              <a:buFont typeface="Arial"/>
              <a:buChar char="–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13655" indent="-245961" algn="l" defTabSz="491924" rtl="0" eaLnBrk="1" latinLnBrk="0" hangingPunct="1">
              <a:spcBef>
                <a:spcPct val="20000"/>
              </a:spcBef>
              <a:buFont typeface="Arial"/>
              <a:buChar char="»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0557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97501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89425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81348" indent="-245961" algn="l" defTabSz="491924" rtl="0" eaLnBrk="1" latinLnBrk="0" hangingPunct="1">
              <a:spcBef>
                <a:spcPct val="20000"/>
              </a:spcBef>
              <a:buFont typeface="Arial"/>
              <a:buChar char="•"/>
              <a:defRPr sz="21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 369 occupations are considered to be in high demand </a:t>
            </a:r>
          </a:p>
          <a:p>
            <a:pPr marL="0" indent="0">
              <a:buFont typeface="Arial"/>
              <a:buNone/>
            </a:pPr>
            <a:endParaRPr lang="en-US" sz="24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C00000"/>
                </a:solidFill>
              </a:rPr>
              <a:t>They include occupations in the following  categories: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Managers 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Professionals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Technicians and associate professionals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 Clerical support workers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Service and sales workers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Skilled agricultural, forestry, fishery, craft and related trades workers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000" b="1" dirty="0" smtClean="0">
              <a:solidFill>
                <a:srgbClr val="C00000"/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C00000"/>
                </a:solidFill>
              </a:rPr>
              <a:t>Plant and machine operators and assemblers</a:t>
            </a:r>
          </a:p>
          <a:p>
            <a:pPr marL="0" indent="0">
              <a:buFont typeface="Arial"/>
              <a:buNone/>
            </a:pP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0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568945"/>
              </p:ext>
            </p:extLst>
          </p:nvPr>
        </p:nvGraphicFramePr>
        <p:xfrm>
          <a:off x="191386" y="191386"/>
          <a:ext cx="6783572" cy="478465"/>
        </p:xfrm>
        <a:graphic>
          <a:graphicData uri="http://schemas.openxmlformats.org/drawingml/2006/table">
            <a:tbl>
              <a:tblPr/>
              <a:tblGrid>
                <a:gridCol w="6783572"/>
              </a:tblGrid>
              <a:tr h="478465">
                <a:tc>
                  <a:txBody>
                    <a:bodyPr/>
                    <a:lstStyle/>
                    <a:p>
                      <a:pPr algn="ctr"/>
                      <a:r>
                        <a:rPr lang="en-ZA" sz="2400" b="1" dirty="0" smtClean="0">
                          <a:solidFill>
                            <a:srgbClr val="F58220"/>
                          </a:solidFill>
                          <a:cs typeface="Arial" pitchFamily="34" charset="0"/>
                        </a:rPr>
                        <a:t>WHICH OCCUPATIONS ARE IN HIGH DEMAND? </a:t>
                      </a:r>
                      <a:endParaRPr lang="en-ZA" sz="2400" dirty="0">
                        <a:solidFill>
                          <a:srgbClr val="F58220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09613"/>
              </p:ext>
            </p:extLst>
          </p:nvPr>
        </p:nvGraphicFramePr>
        <p:xfrm>
          <a:off x="191386" y="869431"/>
          <a:ext cx="9777073" cy="5711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8877336" imgH="5679136" progId="Word.Document.12">
                  <p:embed/>
                </p:oleObj>
              </mc:Choice>
              <mc:Fallback>
                <p:oleObj name="Document" r:id="rId4" imgW="8877336" imgH="56791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386" y="869431"/>
                        <a:ext cx="9777073" cy="5711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63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521</Words>
  <Application>Microsoft Office PowerPoint</Application>
  <PresentationFormat>Custom</PresentationFormat>
  <Paragraphs>100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Helvetica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Moshate Media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Moshate Media</dc:creator>
  <cp:lastModifiedBy>Mokubung, Bathabile</cp:lastModifiedBy>
  <cp:revision>36</cp:revision>
  <dcterms:created xsi:type="dcterms:W3CDTF">2017-06-27T12:53:34Z</dcterms:created>
  <dcterms:modified xsi:type="dcterms:W3CDTF">2018-05-08T14:22:16Z</dcterms:modified>
</cp:coreProperties>
</file>